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bile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lexandria" panose="020B0604020202020204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4303" autoAdjust="0"/>
  </p:normalViewPr>
  <p:slideViewPr>
    <p:cSldViewPr snapToGrid="0" snapToObjects="1">
      <p:cViewPr>
        <p:scale>
          <a:sx n="50" d="100"/>
          <a:sy n="50" d="100"/>
        </p:scale>
        <p:origin x="1522" y="29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67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i="1" dirty="0" smtClean="0"/>
              <a:t>Kính thưa thầy và các anh chị,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dirty="0" smtClean="0"/>
              <a:t>Hôm nay nhóm chúng tôi xin trình bày đề tài </a:t>
            </a:r>
            <a:r>
              <a:rPr lang="vi-VN" b="1" dirty="0" smtClean="0"/>
              <a:t>“</a:t>
            </a:r>
            <a:r>
              <a:rPr lang="en-US" b="1" dirty="0" smtClean="0"/>
              <a:t>H</a:t>
            </a:r>
            <a:r>
              <a:rPr lang="vi-VN" b="1" dirty="0" smtClean="0"/>
              <a:t>ệ thống ShopGrids trong Thương mại điện tử”</a:t>
            </a:r>
            <a:r>
              <a:rPr lang="vi-VN" dirty="0" smtClean="0"/>
              <a:t>, thuộc môn </a:t>
            </a:r>
            <a:r>
              <a:rPr lang="vi-VN" i="1" dirty="0" smtClean="0"/>
              <a:t>Các hệ thống phân tán</a:t>
            </a:r>
            <a:r>
              <a:rPr lang="vi-VN" dirty="0" smtClean="0"/>
              <a:t>.</a:t>
            </a:r>
          </a:p>
          <a:p>
            <a:r>
              <a:rPr lang="vi-VN" dirty="0" smtClean="0"/>
              <a:t>ShopGrids là nền tảng thương mại điện tử được xây dựng nhằm </a:t>
            </a:r>
            <a:r>
              <a:rPr lang="vi-VN" b="1" dirty="0" smtClean="0"/>
              <a:t>đơn giản hóa triển khai, tăng khả năng mở rộng và tối ưu chi phí</a:t>
            </a:r>
            <a:r>
              <a:rPr lang="vi-VN" dirty="0" smtClean="0"/>
              <a:t> cho doanh nghiệp vừa và nhỏ.</a:t>
            </a:r>
            <a:br>
              <a:rPr lang="vi-VN" dirty="0" smtClean="0"/>
            </a:br>
            <a:r>
              <a:rPr lang="vi-VN" dirty="0" smtClean="0"/>
              <a:t>Đây là một nghiên cứu kết hợp giữa lý thuyết hệ thống phân tán và ứng dụng thực tiễn.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 smtClean="0"/>
              <a:t>Nội dung thuyết trình</a:t>
            </a:r>
            <a:r>
              <a:rPr lang="vi-VN" dirty="0" smtClean="0"/>
              <a:t>:</a:t>
            </a:r>
          </a:p>
          <a:p>
            <a:r>
              <a:rPr lang="vi-VN" dirty="0" smtClean="0"/>
              <a:t>ShopGrids là một </a:t>
            </a:r>
            <a:r>
              <a:rPr lang="vi-VN" b="1" dirty="0" smtClean="0"/>
              <a:t>giải pháp tiềm năng cho</a:t>
            </a:r>
            <a:r>
              <a:rPr lang="en-US" b="1" dirty="0" smtClean="0"/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 nghiệp vừa và nhỏ (SME)</a:t>
            </a:r>
            <a:r>
              <a:rPr lang="vi-VN" b="1" dirty="0" smtClean="0"/>
              <a:t>,</a:t>
            </a:r>
            <a:r>
              <a:rPr lang="vi-VN" dirty="0" smtClean="0"/>
              <a:t> đặc biệt trong lĩnh vực thiết bị điện tử.</a:t>
            </a:r>
            <a:br>
              <a:rPr lang="vi-VN" dirty="0" smtClean="0"/>
            </a:br>
            <a:r>
              <a:rPr lang="vi-VN" dirty="0" smtClean="0"/>
              <a:t>Với kiến trúc rõ ràng và công nghệ hiện đại, hệ thống này có khả năng </a:t>
            </a:r>
            <a:r>
              <a:rPr lang="vi-VN" b="1" dirty="0" smtClean="0"/>
              <a:t>mở rộng, bảo trì dễ dàng và ứng dụng thực tế cao</a:t>
            </a:r>
            <a:r>
              <a:rPr lang="vi-VN" dirty="0" smtClean="0"/>
              <a:t>.</a:t>
            </a:r>
          </a:p>
          <a:p>
            <a:r>
              <a:rPr lang="vi-VN" dirty="0" smtClean="0"/>
              <a:t>Chúng tôi kiến nghị tiếp tục phát triển </a:t>
            </a:r>
            <a:r>
              <a:rPr lang="en-US" dirty="0" smtClean="0"/>
              <a:t>b</a:t>
            </a:r>
            <a:r>
              <a:rPr lang="vi-VN" dirty="0" smtClean="0"/>
              <a:t>ao gồm cả </a:t>
            </a:r>
            <a:r>
              <a:rPr lang="vi-VN" b="1" dirty="0" smtClean="0"/>
              <a:t>giao diện người dùng (</a:t>
            </a:r>
            <a:r>
              <a:rPr lang="vi-VN" b="1" dirty="0" smtClean="0"/>
              <a:t>UI) </a:t>
            </a:r>
            <a:r>
              <a:rPr lang="vi-VN" dirty="0" smtClean="0"/>
              <a:t>và </a:t>
            </a:r>
            <a:r>
              <a:rPr lang="vi-VN" b="1" dirty="0" smtClean="0"/>
              <a:t>trải nghiệm người dùng (UX)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vi-VN" b="1" dirty="0" smtClean="0"/>
              <a:t>triển khai đám mây và củng cố bảo mật</a:t>
            </a:r>
            <a:r>
              <a:rPr lang="vi-VN" dirty="0" smtClean="0"/>
              <a:t>, đồng thời áp dụng mô hình này cho các dự án tương tự.</a:t>
            </a:r>
          </a:p>
          <a:p>
            <a:r>
              <a:rPr lang="vi-VN" b="1" dirty="0" smtClean="0"/>
              <a:t>Xin trân trọng cảm ơn thầy và các anh chị đã lắng nghe.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ta đang sống trong kỷ nguyên </a:t>
            </a:r>
            <a:r>
              <a:rPr lang="vi-VN" b="1" dirty="0" smtClean="0"/>
              <a:t>Cách mạng Công nghiệp 4.0</a:t>
            </a:r>
            <a:r>
              <a:rPr lang="vi-VN" dirty="0" smtClean="0"/>
              <a:t>, nơi thương mại điện tử trở thành </a:t>
            </a:r>
            <a:r>
              <a:rPr lang="vi-VN" b="1" dirty="0" smtClean="0"/>
              <a:t>hạ tầng không thể thiếu</a:t>
            </a:r>
            <a:r>
              <a:rPr lang="vi-VN" dirty="0" smtClean="0"/>
              <a:t> của nền kinh tế số.</a:t>
            </a:r>
            <a:br>
              <a:rPr lang="vi-VN" dirty="0" smtClean="0"/>
            </a:br>
            <a:r>
              <a:rPr lang="vi-VN" dirty="0" smtClean="0"/>
              <a:t>Doanh nghiệp, đặc biệt là </a:t>
            </a:r>
            <a:r>
              <a:rPr lang="en-US" dirty="0" smtClean="0"/>
              <a:t>doanh</a:t>
            </a:r>
            <a:r>
              <a:rPr lang="en-US" baseline="0" dirty="0" smtClean="0"/>
              <a:t> nghiệp vừa và nhỏ </a:t>
            </a:r>
            <a:r>
              <a:rPr lang="vi-VN" dirty="0" smtClean="0"/>
              <a:t>SME</a:t>
            </a:r>
            <a:r>
              <a:rPr lang="vi-VN" dirty="0" smtClean="0"/>
              <a:t>, cần những nền tảng </a:t>
            </a:r>
            <a:r>
              <a:rPr lang="vi-VN" b="1" dirty="0" smtClean="0"/>
              <a:t>nhanh, linh hoạt và tiết kiệm</a:t>
            </a:r>
            <a:r>
              <a:rPr lang="vi-VN" dirty="0" smtClean="0"/>
              <a:t>.</a:t>
            </a:r>
            <a:br>
              <a:rPr lang="vi-VN" dirty="0" smtClean="0"/>
            </a:br>
            <a:r>
              <a:rPr lang="vi-VN" dirty="0" smtClean="0"/>
              <a:t>Tuy nhiên, khảo sát thực tế cho thấy:</a:t>
            </a:r>
          </a:p>
          <a:p>
            <a:r>
              <a:rPr lang="vi-VN" dirty="0" smtClean="0"/>
              <a:t>Các nền tảng hiện tại </a:t>
            </a:r>
            <a:r>
              <a:rPr lang="vi-VN" b="1" dirty="0" smtClean="0"/>
              <a:t>quá phức tạp để triển khai</a:t>
            </a:r>
            <a:r>
              <a:rPr lang="vi-VN" dirty="0" smtClean="0"/>
              <a:t>.</a:t>
            </a:r>
          </a:p>
          <a:p>
            <a:r>
              <a:rPr lang="vi-VN" b="1" dirty="0" smtClean="0"/>
              <a:t>Khó tùy biến và mở rộng</a:t>
            </a:r>
            <a:r>
              <a:rPr lang="vi-VN" dirty="0" smtClean="0"/>
              <a:t> khi nhu cầu tăng.</a:t>
            </a:r>
            <a:br>
              <a:rPr lang="vi-VN" dirty="0" smtClean="0"/>
            </a:br>
            <a:r>
              <a:rPr lang="vi-VN" dirty="0" smtClean="0"/>
              <a:t>ShopGrids được phát triển để </a:t>
            </a:r>
            <a:r>
              <a:rPr lang="vi-VN" b="1" dirty="0" smtClean="0"/>
              <a:t>giải quyết những khoảng trống này</a:t>
            </a:r>
            <a:r>
              <a:rPr lang="vi-VN" dirty="0" smtClean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Đề tài tập trung vào ba hướng chính:</a:t>
            </a:r>
          </a:p>
          <a:p>
            <a:r>
              <a:rPr lang="vi-VN" b="1" dirty="0" smtClean="0"/>
              <a:t>Phân tích lý thuyết &amp; bối cảnh</a:t>
            </a:r>
            <a:r>
              <a:rPr lang="vi-VN" dirty="0" smtClean="0"/>
              <a:t> hình thành ShopGrids.</a:t>
            </a:r>
          </a:p>
          <a:p>
            <a:r>
              <a:rPr lang="vi-VN" b="1" dirty="0" smtClean="0"/>
              <a:t>Trình bày kiến trúc &amp; thiết kế</a:t>
            </a:r>
            <a:r>
              <a:rPr lang="vi-VN" dirty="0" smtClean="0"/>
              <a:t>, bao gồm cơ sở dữ liệu và công nghệ.</a:t>
            </a:r>
          </a:p>
          <a:p>
            <a:r>
              <a:rPr lang="vi-VN" b="1" dirty="0" smtClean="0"/>
              <a:t>Đánh giá kết quả &amp; định hướng phát triển</a:t>
            </a:r>
            <a:r>
              <a:rPr lang="vi-VN" dirty="0" smtClean="0"/>
              <a:t> trong tương lai.</a:t>
            </a:r>
          </a:p>
          <a:p>
            <a:r>
              <a:rPr lang="vi-VN" dirty="0" smtClean="0"/>
              <a:t>Cách tiếp cận này giúp chúng tôi vừa hiểu rõ cơ sở lý luận, vừa áp dụng thực tế vào thiết kế hệ thống.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 smtClean="0"/>
              <a:t>Nội dung thuyết trình</a:t>
            </a:r>
            <a:r>
              <a:rPr lang="vi-VN" dirty="0" smtClean="0"/>
              <a:t>:</a:t>
            </a:r>
          </a:p>
          <a:p>
            <a:r>
              <a:rPr lang="vi-VN" dirty="0" smtClean="0"/>
              <a:t>ShopGrids được xây dựng xoay quanh 4 nhóm chức năng cốt lõi:</a:t>
            </a:r>
          </a:p>
          <a:p>
            <a:r>
              <a:rPr lang="vi-VN" dirty="0" smtClean="0"/>
              <a:t>Quản lý sản phẩm &amp; tồn kho.</a:t>
            </a:r>
          </a:p>
          <a:p>
            <a:r>
              <a:rPr lang="vi-VN" dirty="0" smtClean="0"/>
              <a:t>Đăng ký / đăng nhập an toàn.</a:t>
            </a:r>
          </a:p>
          <a:p>
            <a:r>
              <a:rPr lang="vi-VN" dirty="0" smtClean="0"/>
              <a:t>Xử lý đơn hàng &amp; giỏ hàng.</a:t>
            </a:r>
          </a:p>
          <a:p>
            <a:r>
              <a:rPr lang="vi-VN" dirty="0" smtClean="0"/>
              <a:t>Phân quyền người dùng linh hoạt.</a:t>
            </a:r>
          </a:p>
          <a:p>
            <a:r>
              <a:rPr lang="vi-VN" dirty="0" smtClean="0"/>
              <a:t>Đây là những chức năng tối thiểu nhưng đủ để SME </a:t>
            </a:r>
            <a:r>
              <a:rPr lang="vi-VN" b="1" dirty="0" smtClean="0"/>
              <a:t>bắt đầu kinh doanh trực tuyến một cách hiệu quả</a:t>
            </a:r>
            <a:r>
              <a:rPr lang="vi-VN" dirty="0" smtClean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 smtClean="0"/>
              <a:t>Slide </a:t>
            </a:r>
            <a:r>
              <a:rPr lang="en-US" b="1" dirty="0" smtClean="0"/>
              <a:t>5</a:t>
            </a:r>
            <a:r>
              <a:rPr lang="vi-VN" b="1" dirty="0" smtClean="0"/>
              <a:t> – Kiến trúc hệ thống</a:t>
            </a:r>
          </a:p>
          <a:p>
            <a:r>
              <a:rPr lang="vi-VN" b="1" dirty="0" smtClean="0"/>
              <a:t>Tiêu đề</a:t>
            </a:r>
            <a:r>
              <a:rPr lang="vi-VN" dirty="0" smtClean="0"/>
              <a:t>: Mô hình MVC trong ShopGrids</a:t>
            </a:r>
            <a:br>
              <a:rPr lang="vi-VN" dirty="0" smtClean="0"/>
            </a:br>
            <a:r>
              <a:rPr lang="vi-VN" b="1" dirty="0" smtClean="0"/>
              <a:t>Nội dung thuyết trình</a:t>
            </a:r>
            <a:r>
              <a:rPr lang="vi-VN" dirty="0" smtClean="0"/>
              <a:t>:</a:t>
            </a:r>
          </a:p>
          <a:p>
            <a:r>
              <a:rPr lang="vi-VN" dirty="0" smtClean="0"/>
              <a:t>ShopGrids áp dụng mô hình </a:t>
            </a:r>
            <a:r>
              <a:rPr lang="vi-VN" b="1" dirty="0" smtClean="0"/>
              <a:t>MVC</a:t>
            </a:r>
            <a:r>
              <a:rPr lang="vi-VN" dirty="0" smtClean="0"/>
              <a:t>:</a:t>
            </a:r>
          </a:p>
          <a:p>
            <a:r>
              <a:rPr lang="vi-VN" i="1" dirty="0" smtClean="0"/>
              <a:t>Model</a:t>
            </a:r>
            <a:r>
              <a:rPr lang="vi-VN" dirty="0" smtClean="0"/>
              <a:t>: Eloquent ORM để quản lý dữ liệu.</a:t>
            </a:r>
          </a:p>
          <a:p>
            <a:r>
              <a:rPr lang="vi-VN" i="1" dirty="0" smtClean="0"/>
              <a:t>View</a:t>
            </a:r>
            <a:r>
              <a:rPr lang="vi-VN" dirty="0" smtClean="0"/>
              <a:t>: Blade Template với giao diện trực quan.</a:t>
            </a:r>
          </a:p>
          <a:p>
            <a:r>
              <a:rPr lang="vi-VN" i="1" dirty="0" smtClean="0"/>
              <a:t>Controller</a:t>
            </a:r>
            <a:r>
              <a:rPr lang="vi-VN" dirty="0" smtClean="0"/>
              <a:t>: Điều phối logic xử lý yêu cầu.</a:t>
            </a:r>
          </a:p>
          <a:p>
            <a:r>
              <a:rPr lang="vi-VN" dirty="0" smtClean="0"/>
              <a:t>Luồng xử lý chính: </a:t>
            </a:r>
            <a:r>
              <a:rPr lang="vi-VN" b="1" dirty="0" smtClean="0"/>
              <a:t>Đăng ký → Quản lý sản phẩm → Xử lý đơn hàng → Phân quyền</a:t>
            </a:r>
            <a:r>
              <a:rPr lang="vi-VN" dirty="0" smtClean="0"/>
              <a:t>.</a:t>
            </a:r>
            <a:br>
              <a:rPr lang="vi-VN" dirty="0" smtClean="0"/>
            </a:br>
            <a:r>
              <a:rPr lang="vi-VN" b="0" dirty="0" smtClean="0"/>
              <a:t>Cấu trúc này giúp hệ thống dễ bảo trì, dễ mở rộng </a:t>
            </a:r>
            <a:r>
              <a:rPr lang="vi-VN" dirty="0" smtClean="0"/>
              <a:t>và tuân thủ chuẩn phát triển phần mềm.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 smtClean="0"/>
              <a:t>Slide </a:t>
            </a:r>
            <a:r>
              <a:rPr lang="en-US" b="1" dirty="0" smtClean="0"/>
              <a:t>6</a:t>
            </a:r>
            <a:r>
              <a:rPr lang="vi-VN" b="1" dirty="0" smtClean="0"/>
              <a:t> – Thiết kế cơ sở dữ liệu</a:t>
            </a:r>
          </a:p>
          <a:p>
            <a:r>
              <a:rPr lang="vi-VN" b="1" dirty="0" smtClean="0"/>
              <a:t>Tiêu đề</a:t>
            </a:r>
            <a:r>
              <a:rPr lang="vi-VN" dirty="0" smtClean="0"/>
              <a:t>: Cơ sở dữ liệu MySQL và Laravel Migration</a:t>
            </a:r>
            <a:br>
              <a:rPr lang="vi-VN" dirty="0" smtClean="0"/>
            </a:br>
            <a:r>
              <a:rPr lang="vi-VN" b="1" dirty="0" smtClean="0"/>
              <a:t>Nội dung thuyết trình</a:t>
            </a:r>
            <a:r>
              <a:rPr lang="vi-VN" dirty="0" smtClean="0"/>
              <a:t>:</a:t>
            </a:r>
          </a:p>
          <a:p>
            <a:r>
              <a:rPr lang="vi-VN" dirty="0" smtClean="0"/>
              <a:t>Cơ sở dữ liệu của ShopGrids sử dụng </a:t>
            </a:r>
            <a:r>
              <a:rPr lang="vi-VN" b="1" dirty="0" smtClean="0"/>
              <a:t>MySQL</a:t>
            </a:r>
            <a:r>
              <a:rPr lang="vi-VN" dirty="0" smtClean="0"/>
              <a:t> để đảm bảo hiệu suất và toàn vẹn dữ liệu.</a:t>
            </a:r>
            <a:br>
              <a:rPr lang="vi-VN" dirty="0" smtClean="0"/>
            </a:br>
            <a:r>
              <a:rPr lang="vi-VN" dirty="0" smtClean="0"/>
              <a:t>Quản lý phiên bản dữ liệu thông qua </a:t>
            </a:r>
            <a:r>
              <a:rPr lang="vi-VN" b="1" dirty="0" smtClean="0"/>
              <a:t>Laravel Migration</a:t>
            </a:r>
            <a:r>
              <a:rPr lang="vi-VN" dirty="0" smtClean="0"/>
              <a:t>, hỗ trợ mở rộng và thay đổi linh hoạt.</a:t>
            </a:r>
          </a:p>
          <a:p>
            <a:r>
              <a:rPr lang="vi-VN" dirty="0" smtClean="0"/>
              <a:t>Các bảng chính gồm: </a:t>
            </a:r>
            <a:r>
              <a:rPr lang="vi-VN" i="1" dirty="0" smtClean="0"/>
              <a:t>Người dùng – Sản phẩm – Đơn hàng</a:t>
            </a:r>
            <a:r>
              <a:rPr lang="vi-VN" dirty="0" smtClean="0"/>
              <a:t>, được thiết kế quan hệ chặt chẽ, đảm bảo </a:t>
            </a:r>
            <a:r>
              <a:rPr lang="vi-VN" b="1" dirty="0" smtClean="0"/>
              <a:t>tính nhất quán và dễ truy xuất</a:t>
            </a:r>
            <a:r>
              <a:rPr lang="vi-VN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8 – Nền tảng công nghệ</a:t>
            </a:r>
          </a:p>
          <a:p>
            <a:r>
              <a:rPr lang="en-US" b="1" dirty="0" smtClean="0"/>
              <a:t>Tiêu đề</a:t>
            </a:r>
            <a:r>
              <a:rPr lang="en-US" dirty="0" smtClean="0"/>
              <a:t>: Công nghệ sử dụng trong ShopGrids</a:t>
            </a:r>
            <a:br>
              <a:rPr lang="en-US" dirty="0" smtClean="0"/>
            </a:br>
            <a:r>
              <a:rPr lang="en-US" b="1" dirty="0" smtClean="0"/>
              <a:t>Nội dung thuyết trình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Laravel 8.54 + PHP</a:t>
            </a:r>
            <a:r>
              <a:rPr lang="en-US" dirty="0" smtClean="0"/>
              <a:t>: Kiến trúc MVC mạnh mẽ, cộng đồng hỗ trợ lớn.</a:t>
            </a:r>
          </a:p>
          <a:p>
            <a:r>
              <a:rPr lang="en-US" b="1" dirty="0" smtClean="0"/>
              <a:t>Sanctum</a:t>
            </a:r>
            <a:r>
              <a:rPr lang="en-US" dirty="0" smtClean="0"/>
              <a:t>: Xác thực API an toàn.</a:t>
            </a:r>
          </a:p>
          <a:p>
            <a:r>
              <a:rPr lang="en-US" b="1" dirty="0" smtClean="0"/>
              <a:t>GuzzleHTTP</a:t>
            </a:r>
            <a:r>
              <a:rPr lang="en-US" dirty="0" smtClean="0"/>
              <a:t>: Tích hợp dịch vụ ngoài.</a:t>
            </a:r>
          </a:p>
          <a:p>
            <a:r>
              <a:rPr lang="en-US" b="1" dirty="0" smtClean="0"/>
              <a:t>MySQL</a:t>
            </a:r>
            <a:r>
              <a:rPr lang="en-US" dirty="0" smtClean="0"/>
              <a:t>: Hệ quản trị dữ liệu ổn định.</a:t>
            </a:r>
          </a:p>
          <a:p>
            <a:r>
              <a:rPr lang="en-US" dirty="0" smtClean="0"/>
              <a:t>Sự kết hợp này đảm bảo </a:t>
            </a:r>
            <a:r>
              <a:rPr lang="en-US" b="1" dirty="0" smtClean="0"/>
              <a:t>bảo mật – hiệu suất – khả năng mở rộng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Kết quả và hạn chế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Hoàn thiện backend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với đầy đủ chức năng cốt lõi.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 diện trực 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và thân thiện với người dùng.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Mô-đun 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thành phần, giúp dễ bảo trì và mở rộng.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 nhiên, nhóm cũng ghi nhận: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UI/UX chưa tối ưu hoàn toàn.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Chưa triển khai trên môi trường đám mây thực tế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vi-VN" b="1" dirty="0" smtClean="0"/>
              <a:t>Hạn chế</a:t>
            </a:r>
            <a:r>
              <a:rPr lang="vi-VN" dirty="0" smtClean="0"/>
              <a:t>:</a:t>
            </a:r>
          </a:p>
          <a:p>
            <a:r>
              <a:rPr lang="en-US" b="1" dirty="0" smtClean="0"/>
              <a:t>G</a:t>
            </a:r>
            <a:r>
              <a:rPr lang="vi-VN" b="1" dirty="0" smtClean="0"/>
              <a:t>iao diện người dùng U</a:t>
            </a:r>
            <a:r>
              <a:rPr lang="en-US" b="1" dirty="0" smtClean="0"/>
              <a:t>I </a:t>
            </a:r>
            <a:r>
              <a:rPr lang="en-US" dirty="0" smtClean="0"/>
              <a:t>và </a:t>
            </a:r>
            <a:r>
              <a:rPr lang="en-US" b="1" dirty="0" smtClean="0"/>
              <a:t>trải</a:t>
            </a:r>
            <a:r>
              <a:rPr lang="en-US" b="1" baseline="0" dirty="0" smtClean="0"/>
              <a:t> nghiệm người dùng </a:t>
            </a:r>
            <a:r>
              <a:rPr lang="vi-VN" b="1" dirty="0" smtClean="0"/>
              <a:t>UX </a:t>
            </a:r>
            <a:r>
              <a:rPr lang="vi-VN" dirty="0" smtClean="0"/>
              <a:t>chưa tối ưu hoàn toàn.</a:t>
            </a:r>
          </a:p>
          <a:p>
            <a:r>
              <a:rPr lang="vi-VN" dirty="0" smtClean="0"/>
              <a:t>Chưa triển khai đám mây thực tế.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 smtClean="0"/>
              <a:t>Hướng </a:t>
            </a:r>
            <a:r>
              <a:rPr lang="vi-VN" b="1" dirty="0" smtClean="0"/>
              <a:t>phát triển</a:t>
            </a:r>
            <a:r>
              <a:rPr lang="vi-VN" dirty="0" smtClean="0"/>
              <a:t>:</a:t>
            </a:r>
          </a:p>
          <a:p>
            <a:r>
              <a:rPr lang="vi-VN" b="1" dirty="0" smtClean="0"/>
              <a:t>Cải thiện </a:t>
            </a:r>
            <a:r>
              <a:rPr lang="en-US" b="1" dirty="0" smtClean="0"/>
              <a:t>giao diện</a:t>
            </a:r>
            <a:r>
              <a:rPr lang="en-US" b="1" baseline="0" dirty="0" smtClean="0"/>
              <a:t> người dùng </a:t>
            </a:r>
            <a:r>
              <a:rPr lang="vi-VN" b="1" dirty="0" smtClean="0"/>
              <a:t>U</a:t>
            </a:r>
            <a:r>
              <a:rPr lang="en-US" b="1" dirty="0" smtClean="0"/>
              <a:t>I </a:t>
            </a:r>
            <a:r>
              <a:rPr lang="en-US" dirty="0" smtClean="0"/>
              <a:t>và</a:t>
            </a:r>
            <a:r>
              <a:rPr lang="en-US" baseline="0" dirty="0" smtClean="0"/>
              <a:t> </a:t>
            </a:r>
            <a:r>
              <a:rPr lang="en-US" b="1" baseline="0" dirty="0" smtClean="0"/>
              <a:t>trải nghiệm người dùng </a:t>
            </a:r>
            <a:r>
              <a:rPr lang="vi-VN" b="1" dirty="0" smtClean="0"/>
              <a:t>UX </a:t>
            </a:r>
            <a:r>
              <a:rPr lang="vi-VN" dirty="0" smtClean="0"/>
              <a:t>với React/Vue.js.</a:t>
            </a:r>
          </a:p>
          <a:p>
            <a:r>
              <a:rPr lang="vi-VN" dirty="0" smtClean="0"/>
              <a:t>Xây dựng API cho ứng dụng di động.</a:t>
            </a:r>
          </a:p>
          <a:p>
            <a:r>
              <a:rPr lang="vi-VN" dirty="0" smtClean="0"/>
              <a:t>Triển khai trên Heroku/VPS.</a:t>
            </a:r>
          </a:p>
          <a:p>
            <a:r>
              <a:rPr lang="vi-VN" dirty="0" smtClean="0"/>
              <a:t>Tăng cường bảo mật.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967" y="557363"/>
            <a:ext cx="7556421" cy="1606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smtClean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WEBSITE 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THƯƠNG MẠI ĐIỆN TỬ SHOPGRIDS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41966" y="3498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Tiểu luận môn: </a:t>
            </a:r>
            <a:r>
              <a:rPr lang="en-US" sz="3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Các hệ thống phân tán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78403"/>
            <a:ext cx="7556421" cy="164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Nhóm thực hiện: 	</a:t>
            </a:r>
            <a:r>
              <a:rPr lang="en-US" sz="25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Nhóm 5</a:t>
            </a:r>
            <a:endParaRPr lang="en-US" sz="2500" b="1" dirty="0" smtClean="0">
              <a:solidFill>
                <a:srgbClr val="404155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5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</a:t>
            </a:r>
            <a:r>
              <a:rPr lang="en-US" sz="25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	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Nguyễn 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Đức Thức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	Hoàng Đức Cường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		Phạm Đức Long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500" dirty="0" smtClean="0">
              <a:solidFill>
                <a:srgbClr val="404155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25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GVHD: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                   TS</a:t>
            </a:r>
            <a:r>
              <a:rPr lang="en-US" sz="25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. Kim Ngọc </a:t>
            </a:r>
            <a:r>
              <a:rPr lang="en-US" sz="25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Bách</a:t>
            </a:r>
            <a:endParaRPr lang="en-US" sz="2500" dirty="0">
              <a:solidFill>
                <a:srgbClr val="404155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428"/>
            <a:ext cx="6577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KẾT LUẬN &amp; KIẾN NGHỊ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94836"/>
            <a:ext cx="13042821" cy="4402217"/>
          </a:xfrm>
          <a:prstGeom prst="roundRect">
            <a:avLst>
              <a:gd name="adj" fmla="val 21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01150"/>
            <a:ext cx="13027581" cy="5079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646164"/>
            <a:ext cx="539674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ShopGrids: Giải pháp tiềm năng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28224" y="3207544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ShopGrids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là một nền tảng Thương mại điện tử đầy tiềm năng, đặc biệt phù hợp với các 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doanh nghiệp vừa và nhỏ </a:t>
            </a:r>
            <a:r>
              <a:rPr lang="en-US" sz="20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SME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trong ngành thiết bị điện tử.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8224" y="4432340"/>
            <a:ext cx="60563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Hệ thống được xây dựng với kiến trúc rõ ràng, sử dụng công nghệ hiện đại, mang lại khả năng mở rộng và bảo trì dễ dàng.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45824" y="264616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Các bước tiếp theo</a:t>
            </a:r>
            <a:endParaRPr lang="en-US" sz="2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45824" y="320754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Tiếp tục đầu tư vào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cải thiện </a:t>
            </a:r>
            <a:r>
              <a:rPr lang="en-US" sz="2000" b="1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giao diện người dùng UI và trải nghiệm ngưới dùng UX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để nâng cao trải nghiệm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45824" y="45913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Nghiên cứu và triển khai hệ thống trên môi trường đám mây để tối ưu hiệu năng.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45824" y="555397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Liên tục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củng cố các biện pháp bảo mật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và tối ưu phân quyền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57488" y="6768742"/>
            <a:ext cx="13027581" cy="435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Đề xuất áp dụng mô hình này cho các dự án Thương mại điện tử tương tự, tận dụng tối đa những lợi ích mà ShopGrids mang lại.</a:t>
            </a:r>
            <a:endParaRPr lang="en-US" sz="175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09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2603540"/>
            <a:ext cx="6750725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BỐI CẢNH &amp; VẤN ĐỀ NGHIÊN CỨU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2361" y="3514725"/>
            <a:ext cx="356592" cy="356592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7425" y="3569137"/>
            <a:ext cx="504908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Cách mạng công nghiệp 4.0 và Thương mại điện tử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6934" y="4361289"/>
            <a:ext cx="1218524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Thương mại điện tử đã trở thành nền tảng trọng yếu, định hình lại cách thức kinh doanh và tiêu dùng.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16058" y="5393888"/>
            <a:ext cx="6329601" cy="1879163"/>
          </a:xfrm>
          <a:prstGeom prst="roundRect">
            <a:avLst>
              <a:gd name="adj" fmla="val 35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682151" y="5559980"/>
            <a:ext cx="475417" cy="475417"/>
          </a:xfrm>
          <a:prstGeom prst="roundRect">
            <a:avLst>
              <a:gd name="adj" fmla="val 19231718"/>
            </a:avLst>
          </a:prstGeom>
          <a:solidFill>
            <a:srgbClr val="1B54DA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881" y="5663922"/>
            <a:ext cx="213955" cy="2674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81036" y="5702557"/>
            <a:ext cx="296513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Hạn chế của nền tảng hiện tại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682150" y="6277314"/>
            <a:ext cx="59974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Các nền tảng hiện có thường quá phức tạp đối với Doanh nghiệp vừa và nhỏ (SME), thiếu khả năng mở rộng linh hoạt.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89956" y="5412760"/>
            <a:ext cx="6329601" cy="1879163"/>
          </a:xfrm>
          <a:prstGeom prst="roundRect">
            <a:avLst>
              <a:gd name="adj" fmla="val 354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856049" y="5578852"/>
            <a:ext cx="475417" cy="475417"/>
          </a:xfrm>
          <a:prstGeom prst="roundRect">
            <a:avLst>
              <a:gd name="adj" fmla="val 19231718"/>
            </a:avLst>
          </a:prstGeom>
          <a:solidFill>
            <a:srgbClr val="1B54DA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79" y="5682793"/>
            <a:ext cx="213955" cy="26741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97559" y="5797629"/>
            <a:ext cx="3163058" cy="38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Vấn đề đặt ra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56049" y="6352341"/>
            <a:ext cx="5997416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Nhu cầu cấp thiết về một nền tảng Thương mại điện tử dễ triển khai, hiệu quả và có khả năng mở rộng cao.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199"/>
            <a:ext cx="6706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MỤC TIÊU NGHIÊN CỨU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0701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000" b="1" dirty="0"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01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425183"/>
            <a:ext cx="3257215" cy="45719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599492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Phân tích lý thuyết &amp; Bối cảnh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444240"/>
            <a:ext cx="34379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Đánh giá các yếu tố lý thuyết và bối cảnh hình thành hệ thống ShopGrids, hiểu rõ nền tảng phát triển của nó.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5348" y="20701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02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348" y="2425184"/>
            <a:ext cx="3664863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599492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Kiến trúc &amp; Thiết kế hệ thống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5348" y="3444240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Trình bày chi tiết kiến trúc tổng thể, thiết kế cơ sở dữ liệu và các công nghệ nền tảng được sử dụng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2926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 Light" pitchFamily="34" charset="-122"/>
                <a:cs typeface="Times New Roman" panose="02020603050405020304" pitchFamily="18" charset="0"/>
              </a:rPr>
              <a:t>03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5647730"/>
            <a:ext cx="7556421" cy="3048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822037"/>
            <a:ext cx="4772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Đánh giá &amp; Định hướng phát triển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3124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Đánh giá kết quả đạt được của dự án và đề xuất các định hướng phát triển trong tương lai để nâng cao hiệu quả.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610" y="394097"/>
            <a:ext cx="6674763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0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PHẠM VI &amp; CHỨC NĂNG CỦA SHOPGRIDS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1610" y="111966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Mục tiêu chính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01610" y="1506498"/>
            <a:ext cx="6656308" cy="3013472"/>
          </a:xfrm>
          <a:prstGeom prst="roundRect">
            <a:avLst>
              <a:gd name="adj" fmla="val 179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9230" y="1514118"/>
            <a:ext cx="6641068" cy="652820"/>
          </a:xfrm>
          <a:prstGeom prst="roundRect">
            <a:avLst>
              <a:gd name="adj" fmla="val 8300"/>
            </a:avLst>
          </a:prstGeom>
          <a:solidFill>
            <a:srgbClr val="D2DDF9"/>
          </a:solidFill>
          <a:ln/>
        </p:spPr>
      </p:sp>
      <p:sp>
        <p:nvSpPr>
          <p:cNvPr id="6" name="Text 4"/>
          <p:cNvSpPr/>
          <p:nvPr/>
        </p:nvSpPr>
        <p:spPr>
          <a:xfrm>
            <a:off x="638175" y="1643063"/>
            <a:ext cx="227373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Quản lý sản phẩm &amp; tồn kho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09230" y="2166938"/>
            <a:ext cx="6641068" cy="846296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8" name="Shape 6"/>
          <p:cNvSpPr/>
          <p:nvPr/>
        </p:nvSpPr>
        <p:spPr>
          <a:xfrm>
            <a:off x="509230" y="2166938"/>
            <a:ext cx="6641068" cy="15240"/>
          </a:xfrm>
          <a:prstGeom prst="roundRect">
            <a:avLst>
              <a:gd name="adj" fmla="val 355541"/>
            </a:avLst>
          </a:prstGeom>
          <a:solidFill>
            <a:srgbClr val="B8C3DF"/>
          </a:solidFill>
          <a:ln/>
        </p:spPr>
      </p:sp>
      <p:sp>
        <p:nvSpPr>
          <p:cNvPr id="9" name="Shape 7"/>
          <p:cNvSpPr/>
          <p:nvPr/>
        </p:nvSpPr>
        <p:spPr>
          <a:xfrm>
            <a:off x="3668435" y="2013347"/>
            <a:ext cx="322421" cy="322421"/>
          </a:xfrm>
          <a:prstGeom prst="roundRect">
            <a:avLst>
              <a:gd name="adj" fmla="val 16805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0" y="2073712"/>
            <a:ext cx="161211" cy="20157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38175" y="2489359"/>
            <a:ext cx="232588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Đăng ký / đăng nhập an toàn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09230" y="3013234"/>
            <a:ext cx="6641068" cy="846296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3" name="Shape 10"/>
          <p:cNvSpPr/>
          <p:nvPr/>
        </p:nvSpPr>
        <p:spPr>
          <a:xfrm>
            <a:off x="509230" y="3013234"/>
            <a:ext cx="6641068" cy="15240"/>
          </a:xfrm>
          <a:prstGeom prst="roundRect">
            <a:avLst>
              <a:gd name="adj" fmla="val 355541"/>
            </a:avLst>
          </a:prstGeom>
          <a:solidFill>
            <a:srgbClr val="B8C3DF"/>
          </a:solidFill>
          <a:ln/>
        </p:spPr>
      </p:sp>
      <p:sp>
        <p:nvSpPr>
          <p:cNvPr id="14" name="Shape 11"/>
          <p:cNvSpPr/>
          <p:nvPr/>
        </p:nvSpPr>
        <p:spPr>
          <a:xfrm>
            <a:off x="3668435" y="2859643"/>
            <a:ext cx="322421" cy="322421"/>
          </a:xfrm>
          <a:prstGeom prst="roundRect">
            <a:avLst>
              <a:gd name="adj" fmla="val 16805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2920008"/>
            <a:ext cx="161211" cy="20157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38175" y="3335655"/>
            <a:ext cx="211609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Xử lý đơn hàng &amp; giỏ 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09230" y="3859530"/>
            <a:ext cx="6641068" cy="652820"/>
          </a:xfrm>
          <a:prstGeom prst="rect">
            <a:avLst/>
          </a:prstGeom>
          <a:solidFill>
            <a:srgbClr val="D2DDF9"/>
          </a:solidFill>
          <a:ln/>
        </p:spPr>
      </p:sp>
      <p:sp>
        <p:nvSpPr>
          <p:cNvPr id="18" name="Shape 14"/>
          <p:cNvSpPr/>
          <p:nvPr/>
        </p:nvSpPr>
        <p:spPr>
          <a:xfrm>
            <a:off x="509230" y="3859530"/>
            <a:ext cx="6641068" cy="15240"/>
          </a:xfrm>
          <a:prstGeom prst="roundRect">
            <a:avLst>
              <a:gd name="adj" fmla="val 355541"/>
            </a:avLst>
          </a:prstGeom>
          <a:solidFill>
            <a:srgbClr val="B8C3DF"/>
          </a:solidFill>
          <a:ln/>
        </p:spPr>
      </p:sp>
      <p:sp>
        <p:nvSpPr>
          <p:cNvPr id="19" name="Shape 15"/>
          <p:cNvSpPr/>
          <p:nvPr/>
        </p:nvSpPr>
        <p:spPr>
          <a:xfrm>
            <a:off x="3668435" y="3705939"/>
            <a:ext cx="322421" cy="322421"/>
          </a:xfrm>
          <a:prstGeom prst="roundRect">
            <a:avLst>
              <a:gd name="adj" fmla="val 16805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3766304"/>
            <a:ext cx="161211" cy="20157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38175" y="4181951"/>
            <a:ext cx="270474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Phân quyền người dùng linh hoạt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501609" y="505173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Phạm vi mở rộng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340281" y="5759086"/>
            <a:ext cx="665630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Tích hợp ứng dụng di động để mở rộng phạm vi tiếp cận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340281" y="6323323"/>
            <a:ext cx="5724733" cy="426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Hỗ trợ triển khai trên nền tảng đám mây, đảm bảo khả năng mở rộng </a:t>
            </a:r>
            <a:endParaRPr lang="en-US" sz="2000" dirty="0">
              <a:solidFill>
                <a:srgbClr val="404155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SzPct val="100000"/>
            </a:pP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   và 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ổn định.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340281" y="7169533"/>
            <a:ext cx="665630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  <a:buSzPct val="100000"/>
              <a:buChar char="•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Phát triển các tính năng phân tích dữ liệu để hỗ trợ ra quyết định </a:t>
            </a:r>
            <a:endParaRPr lang="en-US" sz="2000" dirty="0" smtClean="0">
              <a:solidFill>
                <a:srgbClr val="404155"/>
              </a:solidFill>
              <a:latin typeface="Times New Roman" panose="02020603050405020304" pitchFamily="18" charset="0"/>
              <a:ea typeface="Nobile" pitchFamily="34" charset="-122"/>
              <a:cs typeface="Times New Roman" panose="02020603050405020304" pitchFamily="18" charset="0"/>
            </a:endParaRPr>
          </a:p>
          <a:p>
            <a:pPr algn="l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  <a:buSzPct val="100000"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   </a:t>
            </a:r>
            <a:r>
              <a:rPr lang="en-US" sz="2000" dirty="0" smtClean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kinh 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doanh.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274" y="1119664"/>
            <a:ext cx="6507126" cy="7131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77488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KIẾN TRÚC HỆ THỐNG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83485" y="1714120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Mô hình MVC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83485" y="2185392"/>
            <a:ext cx="603289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Model:</a:t>
            </a:r>
            <a:r>
              <a:rPr lang="en-US" sz="16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Sử dụng Eloquent ORM, giúp quản lý dữ liệu và tương tác với cơ sở dữ liệu một cách hiệu quả.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883485" y="3077170"/>
            <a:ext cx="603289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View:</a:t>
            </a:r>
            <a:r>
              <a:rPr lang="en-US" sz="16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Triển khai bằng Blade Template, cung cấp giao diện người dùng trực quan và linh hoạt.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83485" y="3809167"/>
            <a:ext cx="603289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Controller:</a:t>
            </a:r>
            <a:r>
              <a:rPr lang="en-US" sz="16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Điều phối logic xử lý, nhận yêu cầu từ người dùng và trả về phản hồi phù hợp.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74280" y="1752481"/>
            <a:ext cx="22860" cy="271653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9" name="Shape 6"/>
          <p:cNvSpPr/>
          <p:nvPr/>
        </p:nvSpPr>
        <p:spPr>
          <a:xfrm>
            <a:off x="7728882" y="5829351"/>
            <a:ext cx="6342102" cy="1734145"/>
          </a:xfrm>
          <a:prstGeom prst="roundRect">
            <a:avLst>
              <a:gd name="adj" fmla="val 4994"/>
            </a:avLst>
          </a:prstGeom>
          <a:solidFill>
            <a:srgbClr val="B6D6F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237" y="6122116"/>
            <a:ext cx="322183" cy="2576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31518" y="6096161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Luồng xử lý chính: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331518" y="6624441"/>
            <a:ext cx="540162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Đăng ký → Quản lý sản phẩm → Xử lý Đơn hàng → Phân quyền người dùng.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40008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THIẾT KẾ CƠ SỞ DỮ LIỆU</a:t>
            </a:r>
            <a:endParaRPr lang="en-US" sz="4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646039"/>
          </a:xfrm>
          <a:prstGeom prst="roundRect">
            <a:avLst>
              <a:gd name="adj" fmla="val 6666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1420" y="1752481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7871817" y="1981438"/>
            <a:ext cx="315444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MySQL: Nền tảng dữ liệu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71817" y="2509718"/>
            <a:ext cx="58156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Sử dụng </a:t>
            </a:r>
            <a:r>
              <a:rPr lang="en-US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MySQL</a:t>
            </a: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để đảm bảo hiệu suất cao và toàn vẹn dữ liệu, là xương sống cho hệ thống.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74280" y="3604617"/>
            <a:ext cx="6342102" cy="1646039"/>
          </a:xfrm>
          <a:prstGeom prst="roundRect">
            <a:avLst>
              <a:gd name="adj" fmla="val 6666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51420" y="3604617"/>
            <a:ext cx="91440" cy="1646039"/>
          </a:xfrm>
          <a:prstGeom prst="roundRect">
            <a:avLst>
              <a:gd name="adj" fmla="val 94715"/>
            </a:avLst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7871817" y="3833574"/>
            <a:ext cx="468415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Laravel Migration: Quản lý phiên bản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871817" y="4361855"/>
            <a:ext cx="58156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Kiểm soát phiên bản dữ liệu thông qua </a:t>
            </a:r>
            <a:r>
              <a:rPr lang="en-US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Laravel Migration</a:t>
            </a: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, hỗ trợ mở rộng và thay đổi linh hoạt.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4280" y="5482590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Hệ thống quan hệ dữ liệu được thiết kế chặt chẽ giữa các thực thể chính: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người dùng – đơn hàng – sản phẩm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, đảm bảo tính nhất quán và dễ dàng truy xuất.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0116" y="1235809"/>
            <a:ext cx="67244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NỀN TẢNG CÔNG NGHỆ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260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Laravel 8.54 + PHP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4253" y="3377684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Nền tảng chính hỗ trợ kiến trúc MVC với cộng đồng phát triển mạnh mẽ.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526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Sanctum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07348" y="337768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Đảm bảo xác thực API an toàn và bảo mật, bảo vệ dữ liệu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70465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805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GuzzleHTTP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44253" y="529554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Hỗ trợ kết nối HTTP linh hoạt, dễ dàng tích hợp với các dịch vụ bên ngoài.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67046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805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MySQL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07348" y="529554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Hệ quản trị cơ sở dữ liệu ổn định và có hiệu năng cao, phù hợp cho các ứng dụng lớn.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360766" y="64646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Việc lựa chọn các công nghệ này giúp ShopGrids có một nền tảng vững chắc, dễ bảo trì và mở rộng trong tương lai.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610" y="394097"/>
            <a:ext cx="3265884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KẾT QUẢ ĐẠT ĐƯỢC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1610" y="97155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Hoàn thành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1610" y="1319397"/>
            <a:ext cx="665630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Backend: 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Đã xây dựng đầy đủ các chức năng cốt lõi cho hệ thống.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01610" y="1742003"/>
            <a:ext cx="665630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Giao diện: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Giao diện trực quan được phát triển bằng Blade Template, dễ sử dụng.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1610" y="2122766"/>
            <a:ext cx="8684920" cy="477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Mô-đun hóa: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Các thành phần được mô-đun hóa, tăng khả năng tái sử dụng.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1" y="2471288"/>
            <a:ext cx="5718437" cy="571843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04403" y="3412793"/>
            <a:ext cx="3673451" cy="425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0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Ưu điểm &amp; Hạn chế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0102" y="3975849"/>
            <a:ext cx="6656308" cy="1205865"/>
          </a:xfrm>
          <a:prstGeom prst="roundRect">
            <a:avLst>
              <a:gd name="adj" fmla="val 4493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02" y="4077732"/>
            <a:ext cx="154781" cy="154781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930" y="5253117"/>
            <a:ext cx="154781" cy="15478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50969" y="4247872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Ưu điểm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688818" y="4538934"/>
            <a:ext cx="623887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Tuân thủ các chuẩn của Laravel, giúp dễ dàng bảo trì và mở rộng.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750969" y="4930577"/>
            <a:ext cx="623887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Mã nguồn rõ ràng, dễ hiểu và có tính kế thừa.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542253" y="6042443"/>
            <a:ext cx="6656308" cy="1666162"/>
          </a:xfrm>
          <a:prstGeom prst="roundRect">
            <a:avLst>
              <a:gd name="adj" fmla="val 4493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02" y="5980293"/>
            <a:ext cx="154781" cy="154781"/>
          </a:xfrm>
          <a:prstGeom prst="rect">
            <a:avLst/>
          </a:prstGeom>
        </p:spPr>
      </p:pic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930" y="7155678"/>
            <a:ext cx="154781" cy="15478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50969" y="6251160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Hạn chế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750969" y="6581558"/>
            <a:ext cx="623887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Giao diện người dùng vẫn chưa được tối ưu hóa hoàn toàn.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7750968" y="6958157"/>
            <a:ext cx="623887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Hệ thống chưa được triển khai trên môi trường đám mây thực tế.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1403" y="674370"/>
            <a:ext cx="710362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ĐỊNH HƯỚNG PHÁT TRIỂN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93996" y="177867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Nâng cao UI/UX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93996" y="224444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Tích hợp các framework frontend hiện đại như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React/Vue.js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để cải thiện trải nghiệm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93996" y="3020139"/>
            <a:ext cx="285523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Phát triển Mobile API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493996" y="3485912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Xây dựng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RESTful API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chuyên dụng, hỗ trợ phát triển ứng dụng di động đa nền tảng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93996" y="426160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Triển khai Đám mây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93996" y="472737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Triển khai hệ thống lên các nền tảng đám mây như Heroku hoặc VPS để tăng tính sẵn sàng.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93996" y="5503069"/>
            <a:ext cx="280356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Tăng cường Bảo mật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93996" y="5968841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Nâng cao các biện pháp </a:t>
            </a:r>
            <a:r>
              <a:rPr lang="en-US" sz="2000" b="1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bảo mật và phân quyền</a:t>
            </a: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để bảo vệ dữ liệu người dùng.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93996" y="67445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Tối ưu Hiệu suất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493996" y="7210306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Tối ưu hóa hệ thống để xử lý hiệu quả lượng truy cập lớn và dữ liệu phức tạp.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1458</Words>
  <Application>Microsoft Office PowerPoint</Application>
  <PresentationFormat>Custom</PresentationFormat>
  <Paragraphs>156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Nobile</vt:lpstr>
      <vt:lpstr>Calibri</vt:lpstr>
      <vt:lpstr>Times New Roman</vt:lpstr>
      <vt:lpstr>Arial</vt:lpstr>
      <vt:lpstr>Alexandria Light</vt:lpstr>
      <vt:lpstr>Alexandria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Thu</cp:lastModifiedBy>
  <cp:revision>32</cp:revision>
  <dcterms:created xsi:type="dcterms:W3CDTF">2025-08-07T15:44:00Z</dcterms:created>
  <dcterms:modified xsi:type="dcterms:W3CDTF">2025-08-09T06:33:36Z</dcterms:modified>
</cp:coreProperties>
</file>